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  <p:sldMasterId id="2147483656" r:id="rId2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 snapToObjects="1">
      <p:cViewPr varScale="1">
        <p:scale>
          <a:sx n="91" d="100"/>
          <a:sy n="91" d="100"/>
        </p:scale>
        <p:origin x="1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few things you can do to ensure your success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how does one learn? Well…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will take a while to master. Persisting in general is the #1 hardest thing in this course.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Perhaps tied with having self-confidence (talk about imposter syndrome).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class is, after all, about you – so let’s do some introductions.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(You may also want to ask “Fears about class?” – that can turn a little negative, so be ready to dissuade/make happy the students if you do ask this)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we’ve talked about the journey and how to be successful, let’s talk about the stops along the way.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Here’s what our days will look like.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How do you learn to code? (NEXT)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coding! Unfortunate, right?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We’ll get a ton of in-class practice reading and writing code, so the course quickly becomes “code-centric”.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days will be much less presentation-heavy than today.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next up I want to spend a little bit of time checking that everyone has everything they need installed (from the pre-work).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can check off all of these things, spend this time helping your neighbors. This should become a habit – try to ask for help form your neighbors before going to a TA (you will both learn more along the way). &lt; We’ll talk more about this soon.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said, let’s check some things off of a list.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what exactly does it mean to be a “full stack developer?”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use YouTube as an example. (Go to YouTube and do basic search)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You’ll learn all of this in time, but a basic YouTube search requires two things: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arenR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”frontend” – the graphical user interface which responds to what I type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arenR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“backend” – the code on the “server side” that is able to do the logic behind the search, find the relevant videos, and send them along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 to next slide)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Websites today are all about reading code for these components – “frontend” and “backend”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 “Full-Stack Development” – you build can and will build the whole thing.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course, you’ll learn everything you need to be able to do this – 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you’ll be able to build complex web applications even as a single developer.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terminal is the portal to your computer – it allows you to run and even script commands that can create files, folders, and more.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extremely important that you get intimately familiar with the terminal as soon as possible, as you’ll use it for almost everything. It is fast and powerful.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let’s run through a couple of examples.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turn!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Re-ask the questions after a couple of minutes walking neighbor-discussion: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create a new folder?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create a new file?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you can create HTML files from the terminal, let’s create one and actually write some HTML.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Shape 49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Shape 51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important to keep in mind why you joined this class. Let’s talk about your goals.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program will not be a traditional college class. We're here to support you 100% of the way to really help you achieve their goals.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407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870" y="6410337"/>
            <a:ext cx="9155740" cy="457747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/>
        </p:nvSpPr>
        <p:spPr>
          <a:xfrm>
            <a:off x="533400" y="6531608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UCFB - All Rights Reserved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70" y="6410337"/>
            <a:ext cx="3968271" cy="4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407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/>
        </p:nvSpPr>
        <p:spPr>
          <a:xfrm>
            <a:off x="426891" y="3962400"/>
            <a:ext cx="3535508" cy="45338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9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Rutgers Coding Bootcamp |</a:t>
            </a:r>
          </a:p>
        </p:txBody>
      </p:sp>
      <p:sp>
        <p:nvSpPr>
          <p:cNvPr id="32" name="Shape 32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962400" y="4037682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1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426891" y="3962400"/>
            <a:ext cx="3535508" cy="45338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9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 |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370401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6418964"/>
            <a:ext cx="9155740" cy="45774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cxnSp>
        <p:nvCxnSpPr>
          <p:cNvPr id="60" name="Shape 60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eb6Svbc10E&amp;index=1&amp;list=PLgJ8UgkiorCnMLsUevoQRxH8t9bt7ne1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Zen of Coding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4294967295"/>
          </p:nvPr>
        </p:nvSpPr>
        <p:spPr>
          <a:xfrm>
            <a:off x="0" y="2571750"/>
            <a:ext cx="2700338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59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99615"/>
              <a:buFont typeface="Arial"/>
              <a:buNone/>
            </a:pPr>
            <a:endParaRPr sz="259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390606" y="3894455"/>
            <a:ext cx="260924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Rutgers Coding Bootcamp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But Remember…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289560" y="762000"/>
            <a:ext cx="8583814" cy="5515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Nothing good comes easy.</a:t>
            </a: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4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62A47F-2551-7943-879B-483AF6BF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16" y="1724356"/>
            <a:ext cx="7001302" cy="42397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Keys To Success…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Mindset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3854"/>
            <a:ext cx="9144000" cy="574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Community Effort A.K.A. Teamwork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800" y="977900"/>
            <a:ext cx="5727699" cy="49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Focus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1143000"/>
            <a:ext cx="45720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Fu</a:t>
            </a:r>
          </a:p>
        </p:txBody>
      </p:sp>
      <p:pic>
        <p:nvPicPr>
          <p:cNvPr id="159" name="Shape 159" descr="https://lh4.googleusercontent.com/SbOK1NcPf96X46OxY9qNDlqodw2so4QW0sBJejzN_t5mpdWm0YSI7s1Vkb_olnzFgYQe6ONwo_An4t7j0C3qGb53hLJU7lSXdBALsCAM6Di2JeWOUcXDIh5oy17YnrKKNJzjwYYnrm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990600"/>
            <a:ext cx="5791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Path of Learning cont’d.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Nothing Comes Easy…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89560" y="762000"/>
            <a:ext cx="8583814" cy="563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Learning to Code Requires Two Things: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Persisting in the face of something that feels </a:t>
            </a: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incredibly hard and confusing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7429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Maintaining the self-confidence necessary to believe that you </a:t>
            </a: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DO THIS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Hard</a:t>
            </a:r>
          </a:p>
        </p:txBody>
      </p:sp>
      <p:pic>
        <p:nvPicPr>
          <p:cNvPr id="179" name="Shape 179" descr="http://knote.com/wp-content/uploads/2015/02/Hard-work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1752600"/>
            <a:ext cx="3042683" cy="300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Advice for the Journey</a:t>
            </a:r>
          </a:p>
        </p:txBody>
      </p:sp>
      <p:sp>
        <p:nvSpPr>
          <p:cNvPr id="186" name="Shape 186"/>
          <p:cNvSpPr/>
          <p:nvPr/>
        </p:nvSpPr>
        <p:spPr>
          <a:xfrm>
            <a:off x="0" y="676039"/>
            <a:ext cx="9155741" cy="503896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Throughout this course, always remember to: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Work Hard!!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6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Appreciate your successes</a:t>
            </a:r>
          </a:p>
          <a:p>
            <a:pPr marL="742950" marR="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 descr="http://cdn.meme.am/instances/57165550.jpg"/>
          <p:cNvPicPr preferRelativeResize="0"/>
          <p:nvPr/>
        </p:nvPicPr>
        <p:blipFill rotWithShape="1">
          <a:blip r:embed="rId3">
            <a:alphaModFix/>
          </a:blip>
          <a:srcRect b="3604"/>
          <a:stretch/>
        </p:blipFill>
        <p:spPr>
          <a:xfrm>
            <a:off x="5548464" y="3810000"/>
            <a:ext cx="3607275" cy="260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7619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Meeeeeeee!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96850" y="914400"/>
            <a:ext cx="871854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Franklin Dawes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 Years Professional Software Development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Born in  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Grew up in Staten Island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3453" y="3418114"/>
            <a:ext cx="2158999" cy="8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Celebrate the Small Victories</a:t>
            </a: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1066800"/>
            <a:ext cx="5486399" cy="403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72390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 Yourself…When in doubt just ask though </a:t>
            </a:r>
          </a:p>
        </p:txBody>
      </p:sp>
      <p:pic>
        <p:nvPicPr>
          <p:cNvPr id="201" name="Shape 201" descr="http://www.quickmeme.com/img/b1/b1863ec001f174e2d9a3cc0ad89aad0cbf78ddd297256b891bd8ff4662f3f044.jpg"/>
          <p:cNvPicPr preferRelativeResize="0"/>
          <p:nvPr/>
        </p:nvPicPr>
        <p:blipFill rotWithShape="1">
          <a:blip r:embed="rId3">
            <a:alphaModFix/>
          </a:blip>
          <a:srcRect t="2868" b="2857"/>
          <a:stretch/>
        </p:blipFill>
        <p:spPr>
          <a:xfrm>
            <a:off x="990600" y="914400"/>
            <a:ext cx="7239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remember…</a:t>
            </a:r>
          </a:p>
        </p:txBody>
      </p:sp>
      <p:sp>
        <p:nvSpPr>
          <p:cNvPr id="208" name="Shape 208"/>
          <p:cNvSpPr/>
          <p:nvPr/>
        </p:nvSpPr>
        <p:spPr>
          <a:xfrm>
            <a:off x="0" y="676039"/>
            <a:ext cx="9155741" cy="503896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920270" y="4222187"/>
            <a:ext cx="7315200" cy="13709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 want to go fast, go alone. </a:t>
            </a: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 want to go far, go in a team.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3166" y="838200"/>
            <a:ext cx="5049406" cy="326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Structure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Daily Schedule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98425" y="747991"/>
            <a:ext cx="8947149" cy="55682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each class we’ll run through the following: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 Objectives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Brief Background Lecture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Watch Me / Coding Demos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Discussions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In-Class Exercises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Work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Daily Schedule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98425" y="747991"/>
            <a:ext cx="8947149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each class we’ll run through the following: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 Objectives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Brief Background Lecture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Watch Me / Coding Demos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Discussions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In-Class Exercises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Work</a:t>
            </a:r>
          </a:p>
        </p:txBody>
      </p:sp>
      <p:sp>
        <p:nvSpPr>
          <p:cNvPr id="231" name="Shape 231"/>
          <p:cNvSpPr/>
          <p:nvPr/>
        </p:nvSpPr>
        <p:spPr>
          <a:xfrm>
            <a:off x="304801" y="3981689"/>
            <a:ext cx="3746703" cy="2334509"/>
          </a:xfrm>
          <a:prstGeom prst="rect">
            <a:avLst/>
          </a:prstGeom>
          <a:noFill/>
          <a:ln w="603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4114800" y="4770098"/>
            <a:ext cx="497764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Super Important Stuff!!!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779501" y="5364612"/>
            <a:ext cx="36482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i.e. Always be coding!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Pre-Work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Checklist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98425" y="747989"/>
            <a:ext cx="8947149" cy="53480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this point, you should have each of these installed: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Slack 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 for Version Control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 Bash (Windows) or Terminal (Mac)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Node.js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Heroku CLI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Google Chrome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Accounts Checklist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98425" y="914400"/>
            <a:ext cx="8947149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should also now have accounts for: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GitHub (with SSH Integration)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Heroku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LinkedIn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Stack Overflow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Self-Check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98425" y="914400"/>
            <a:ext cx="8947149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do some quick checks of the following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Sublime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Bash / Terminal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Heroku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33400" y="838200"/>
            <a:ext cx="8077199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Meeeeeeee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Cont.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5333998" y="2513622"/>
            <a:ext cx="3886200" cy="2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2551110" y="2397732"/>
            <a:ext cx="3886199" cy="289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1904021"/>
            <a:ext cx="2892421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the Modern Web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Full-Stack Development?</a:t>
            </a:r>
          </a:p>
        </p:txBody>
      </p:sp>
      <p:pic>
        <p:nvPicPr>
          <p:cNvPr id="272" name="Shape 272" descr="http://cdn.meme.am/instances/6442870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990599"/>
            <a:ext cx="6400799" cy="5177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“Magic” of YouTube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802185"/>
            <a:ext cx="7206084" cy="557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</a:p>
        </p:txBody>
      </p:sp>
      <p:pic>
        <p:nvPicPr>
          <p:cNvPr id="286" name="Shape 286" descr="C:\Users\ahaque89\Downloads\MEAN Deployment Strategy - Page 1 (2).png"/>
          <p:cNvPicPr preferRelativeResize="0"/>
          <p:nvPr/>
        </p:nvPicPr>
        <p:blipFill rotWithShape="1">
          <a:blip r:embed="rId3">
            <a:alphaModFix/>
          </a:blip>
          <a:srcRect l="2423" t="13635" r="3151" b="5247"/>
          <a:stretch/>
        </p:blipFill>
        <p:spPr>
          <a:xfrm>
            <a:off x="57397" y="740472"/>
            <a:ext cx="8948716" cy="421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/>
          <p:nvPr/>
        </p:nvSpPr>
        <p:spPr>
          <a:xfrm>
            <a:off x="0" y="4923128"/>
            <a:ext cx="9155741" cy="1492315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179711" y="5022269"/>
            <a:ext cx="8796315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apps,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there’s a constant back-and-forth communication between two key components: the visuals displayed on the user’s browser (</a:t>
            </a: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</a:p>
        </p:txBody>
      </p:sp>
      <p:pic>
        <p:nvPicPr>
          <p:cNvPr id="295" name="Shape 295" descr="C:\Users\ahaque89\Downloads\MEAN Deployment Strategy - Page 1 (2).png"/>
          <p:cNvPicPr preferRelativeResize="0"/>
          <p:nvPr/>
        </p:nvPicPr>
        <p:blipFill rotWithShape="1">
          <a:blip r:embed="rId3">
            <a:alphaModFix/>
          </a:blip>
          <a:srcRect l="2423" t="13635" r="3151" b="5247"/>
          <a:stretch/>
        </p:blipFill>
        <p:spPr>
          <a:xfrm>
            <a:off x="57397" y="740472"/>
            <a:ext cx="8948716" cy="421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0" y="4953000"/>
            <a:ext cx="9155741" cy="1492315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173842" y="5181600"/>
            <a:ext cx="8796315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Full-Stack Development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the concept of building </a:t>
            </a:r>
            <a:r>
              <a:rPr lang="en-US" sz="2000" b="1" i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</a:t>
            </a:r>
            <a:r>
              <a:rPr lang="en-US" sz="2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aspect of the web application – from the visuals and interactions, to the data transfer and processing.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0" y="1041305"/>
            <a:ext cx="3079749" cy="2026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SEO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2896000" y="1028449"/>
            <a:ext cx="1920875" cy="1354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Heroku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0" y="3754837"/>
            <a:ext cx="39624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APIs (Consuming)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Real Time Cloud Database via Firebase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5101130" y="1011637"/>
            <a:ext cx="3841750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Templating Engines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Sessions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Writing tests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endParaRPr lang="en-US"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Express.js</a:t>
            </a:r>
            <a:endParaRPr lang="en-US"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Creating APIs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MVC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ORM (</a:t>
            </a:r>
            <a:r>
              <a:rPr lang="en-US" sz="20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Sequelize</a:t>
            </a: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940591" y="2832132"/>
            <a:ext cx="2130158" cy="901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5070750" y="4460434"/>
            <a:ext cx="3049242" cy="14069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Design Patterns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64904" y="3349346"/>
            <a:ext cx="2305050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API Interaction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3382673" y="2471503"/>
            <a:ext cx="1904999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Databases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5504958" y="4708441"/>
            <a:ext cx="2592042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CS Fundamentals 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438460" y="5554332"/>
            <a:ext cx="3904940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Cutting Edge Development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1676400" y="5867400"/>
            <a:ext cx="1773680" cy="388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439687" y="634822"/>
            <a:ext cx="2181003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The Browser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3355058" y="634822"/>
            <a:ext cx="1904999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Dev Tools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5562982" y="609600"/>
            <a:ext cx="3522974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Server Side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-3208" y="5867400"/>
            <a:ext cx="2213008" cy="4821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React.js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Get Crackin!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 to Console / Terminal</a:t>
            </a:r>
          </a:p>
        </p:txBody>
      </p:sp>
      <p:pic>
        <p:nvPicPr>
          <p:cNvPr id="330" name="Shape 330" descr="http://cdn.osxdaily.com/wp-content/uploads/2013/02/better-looking-terminal-mac-os-x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847004"/>
            <a:ext cx="7619999" cy="546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 DEMO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304800" y="1447800"/>
            <a:ext cx="8534399" cy="342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(01-ConsoleCommands) 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</a:p>
        </p:txBody>
      </p:sp>
      <p:sp>
        <p:nvSpPr>
          <p:cNvPr id="344" name="Shape 344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304800" y="914400"/>
            <a:ext cx="8686800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a folder on your desktop named code.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all of your code that you do inside of that folder.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Practices: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use lowercase for folder and file names.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Never put in spaces in your folder and file names.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dashes to separate.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Activity: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Situated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min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6476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Meet the rest of Your Instructional Staff…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304801" y="1414732"/>
            <a:ext cx="5714999" cy="31700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Tom Keel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Kyle </a:t>
            </a:r>
            <a:r>
              <a:rPr lang="en-US" sz="4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Hoernlein</a:t>
            </a:r>
            <a:endParaRPr lang="en-US"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Joe Logue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</a:p>
        </p:txBody>
      </p:sp>
      <p:sp>
        <p:nvSpPr>
          <p:cNvPr id="353" name="Shape 353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304800" y="914400"/>
            <a:ext cx="8686800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Terminal / Console and using only the command line, create: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folder with the name of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first_day_stuff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HTML file with the name of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first_day.html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the current folder containing the new HTML file.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multiple directories/folders with the names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one_folder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second_folder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one command.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multiple files with the names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one.html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two.html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one command in the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first_day_stuff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directory.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lang="en-US" sz="1800" i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Console Commands </a:t>
            </a:r>
            <a:r>
              <a:rPr lang="en-US" sz="1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12 min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 to Console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1438275" y="1267851"/>
            <a:ext cx="6457950" cy="10981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75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Discuss with Neighbors…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Hello, HTML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&lt;title&gt; Intro to HTML &lt;/title&gt;</a:t>
            </a:r>
          </a:p>
        </p:txBody>
      </p:sp>
      <p:pic>
        <p:nvPicPr>
          <p:cNvPr id="375" name="Shape 375" descr="https://upload.wikimedia.org/wikipedia/commons/thumb/6/61/HTML5_logo_and_wordmark.svg/2000px-HTML5_logo_and_wordmark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97971"/>
            <a:ext cx="4101964" cy="410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 descr="http://www.99lime.com/_bak/topics/you-only-need-10-tags/assets/example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364" y="927158"/>
            <a:ext cx="4776296" cy="41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0" y="5203710"/>
            <a:ext cx="9155741" cy="119708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173842" y="5257800"/>
            <a:ext cx="8796315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one of the three base languages behind </a:t>
            </a:r>
            <a:r>
              <a:rPr lang="en-US" sz="2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 single website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defines all of the basic content and a </a:t>
            </a:r>
            <a:r>
              <a:rPr lang="en-US" sz="2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YOUR TURN</a:t>
            </a:r>
          </a:p>
        </p:txBody>
      </p:sp>
      <p:sp>
        <p:nvSpPr>
          <p:cNvPr id="385" name="Shape 385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304800" y="914400"/>
            <a:ext cx="8686800" cy="53553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new HTML file, create the basic structure of an HTML document and include the following in it: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DOCTYPE declaration.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Head tag with a title tag.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H1 tag with a title of your choice.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Embed an image.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Create the following three links on your page: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One link that is target="_blank" so that it opens a new tab when clicked on.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 the second link bold.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 the third link a placeholder so it goes nowhere.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ordered list of steps to make a sandwich.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unordered list of 5 bands/musicians you like.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table with 2 columns (animal class and animal name) and 4 rows of animals.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 alternate way of separating links without line breaks.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 a YouTube video of your favorite band/musician.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YouTube Video Walkthrough!</a:t>
            </a:r>
          </a:p>
        </p:txBody>
      </p:sp>
      <p:pic>
        <p:nvPicPr>
          <p:cNvPr id="393" name="Shape 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762000"/>
            <a:ext cx="8343900" cy="473381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/>
          <p:nvPr/>
        </p:nvSpPr>
        <p:spPr>
          <a:xfrm>
            <a:off x="330200" y="5603960"/>
            <a:ext cx="83439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https://www.youtube.com/watch?v=ieb6Svbc10E&amp;index=1&amp;list=PLgJ8UgkiorCnMLsUevoQRxH8t9bt7ne14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&lt;title&gt; Intro to HTML &lt;/title&gt;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208819" y="2935534"/>
            <a:ext cx="6457950" cy="10981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60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How’d it go?</a:t>
            </a:r>
          </a:p>
        </p:txBody>
      </p:sp>
      <p:pic>
        <p:nvPicPr>
          <p:cNvPr id="402" name="Shape 402" descr="http://static1.squarespace.com/static/553ac67be4b0301603207af9/t/557d4704e4b05efa91181261/1434273541516/question+answer+me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1498851"/>
            <a:ext cx="3447706" cy="409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LUNCH (40 Mins)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/ Why Git?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Collaborative Coding</a:t>
            </a:r>
          </a:p>
        </p:txBody>
      </p:sp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0283"/>
            <a:ext cx="9144000" cy="4478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152398" y="4953000"/>
            <a:ext cx="8882743" cy="1292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Modern web development is </a:t>
            </a:r>
            <a:r>
              <a:rPr lang="en-US" sz="1800" i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highly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collaborative.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Teams are often extremely large and separated across the country — or planet.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Apps sometimes comprise hundreds or even thousands of files. 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81000" y="762000"/>
            <a:ext cx="83057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YOU! 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191986" y="1992085"/>
            <a:ext cx="6809014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Are You?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are you from?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What’s your background?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What’s your bootcamp mission?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 fact?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“I’m Going to Crush this bootcamp!”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Version Control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u="sng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2800" b="1" u="sng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Version Control:</a:t>
            </a:r>
            <a:br>
              <a:rPr lang="en-U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Provides a organized system for managing code for when multiple developers work on a project 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the same time.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u="sng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Benefits of </a:t>
            </a:r>
            <a:r>
              <a:rPr lang="en-US" sz="2800" b="1" u="sng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2800" b="1" u="sng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strict system for resolving conflicts in code.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endParaRPr lang="en-US" sz="2800" dirty="0">
              <a:solidFill>
                <a:srgbClr val="FFFFFF"/>
              </a:solidFill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Version History.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Quick Activity!</a:t>
            </a:r>
          </a:p>
        </p:txBody>
      </p:sp>
      <p:sp>
        <p:nvSpPr>
          <p:cNvPr id="436" name="Shape 436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304800" y="914400"/>
            <a:ext cx="8686800" cy="2554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to your neighbor, and have one of you explain to the other: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concept of version control.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the other should explain: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of the key advantages to using a version control system.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3657600" y="124825"/>
            <a:ext cx="53339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lang="en-US" sz="18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 min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So… What’s this GitHub?</a:t>
            </a:r>
          </a:p>
        </p:txBody>
      </p:sp>
      <p:sp>
        <p:nvSpPr>
          <p:cNvPr id="445" name="Shape 445"/>
          <p:cNvSpPr/>
          <p:nvPr/>
        </p:nvSpPr>
        <p:spPr>
          <a:xfrm>
            <a:off x="0" y="990600"/>
            <a:ext cx="9149869" cy="3183576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304800" y="1219199"/>
            <a:ext cx="8610599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 is a Web-Based hosting service to store code online.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allows developers to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(download) code or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(upload) code to the same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repository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(directory).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also allows developers to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view histories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code changes and to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 issues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  <p:pic>
        <p:nvPicPr>
          <p:cNvPr id="447" name="Shape 447" descr="https://kanbanize.com/blog/wp-content/uploads/2014/11/GitHub.jpg"/>
          <p:cNvPicPr preferRelativeResize="0"/>
          <p:nvPr/>
        </p:nvPicPr>
        <p:blipFill rotWithShape="1">
          <a:blip r:embed="rId3">
            <a:alphaModFix/>
          </a:blip>
          <a:srcRect t="15118" b="16089"/>
          <a:stretch/>
        </p:blipFill>
        <p:spPr>
          <a:xfrm>
            <a:off x="2209800" y="4174176"/>
            <a:ext cx="5301770" cy="21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Pushing and Pulling to GitHub</a:t>
            </a:r>
          </a:p>
        </p:txBody>
      </p:sp>
      <p:sp>
        <p:nvSpPr>
          <p:cNvPr id="454" name="Shape 454"/>
          <p:cNvSpPr/>
          <p:nvPr/>
        </p:nvSpPr>
        <p:spPr>
          <a:xfrm>
            <a:off x="0" y="864932"/>
            <a:ext cx="9144000" cy="1520847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5" name="Shape 455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456" name="Shape 456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1230824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9277" y="1223203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955" y="1221195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0633" y="1221194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 descr="https://cdn.tutsplus.com/net/uploads/2013/08/github-collab-retina-preview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034" y="855283"/>
            <a:ext cx="1511559" cy="1511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Shape 461"/>
          <p:cNvCxnSpPr>
            <a:stCxn id="456" idx="2"/>
          </p:cNvCxnSpPr>
          <p:nvPr/>
        </p:nvCxnSpPr>
        <p:spPr>
          <a:xfrm rot="5400000">
            <a:off x="1596317" y="2007559"/>
            <a:ext cx="873600" cy="1081800"/>
          </a:xfrm>
          <a:prstGeom prst="bentConnector2">
            <a:avLst/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62" name="Shape 462"/>
          <p:cNvSpPr/>
          <p:nvPr/>
        </p:nvSpPr>
        <p:spPr>
          <a:xfrm>
            <a:off x="2418356" y="867751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63" name="Shape 463"/>
          <p:cNvSpPr/>
          <p:nvPr/>
        </p:nvSpPr>
        <p:spPr>
          <a:xfrm>
            <a:off x="3538132" y="864932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64" name="Shape 464"/>
          <p:cNvSpPr/>
          <p:nvPr/>
        </p:nvSpPr>
        <p:spPr>
          <a:xfrm>
            <a:off x="4618862" y="871892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465" name="Shape 465"/>
          <p:cNvSpPr/>
          <p:nvPr/>
        </p:nvSpPr>
        <p:spPr>
          <a:xfrm>
            <a:off x="5874048" y="871892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cxnSp>
        <p:nvCxnSpPr>
          <p:cNvPr id="466" name="Shape 466"/>
          <p:cNvCxnSpPr>
            <a:endCxn id="457" idx="2"/>
          </p:cNvCxnSpPr>
          <p:nvPr/>
        </p:nvCxnSpPr>
        <p:spPr>
          <a:xfrm rot="10800000" flipH="1">
            <a:off x="1492095" y="2104038"/>
            <a:ext cx="2217600" cy="1238100"/>
          </a:xfrm>
          <a:prstGeom prst="bentConnector2">
            <a:avLst/>
          </a:prstGeom>
          <a:noFill/>
          <a:ln w="666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67" name="Shape 467"/>
          <p:cNvSpPr txBox="1"/>
          <p:nvPr/>
        </p:nvSpPr>
        <p:spPr>
          <a:xfrm>
            <a:off x="1563804" y="2546408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2588152" y="2962181"/>
            <a:ext cx="111921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</a:p>
        </p:txBody>
      </p:sp>
      <p:cxnSp>
        <p:nvCxnSpPr>
          <p:cNvPr id="469" name="Shape 469"/>
          <p:cNvCxnSpPr/>
          <p:nvPr/>
        </p:nvCxnSpPr>
        <p:spPr>
          <a:xfrm rot="5400000">
            <a:off x="843168" y="2749210"/>
            <a:ext cx="2379899" cy="1081799"/>
          </a:xfrm>
          <a:prstGeom prst="bentConnector2">
            <a:avLst/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470" name="Shape 470"/>
          <p:cNvCxnSpPr/>
          <p:nvPr/>
        </p:nvCxnSpPr>
        <p:spPr>
          <a:xfrm rot="10800000" flipH="1">
            <a:off x="1563804" y="2086326"/>
            <a:ext cx="3152399" cy="2602500"/>
          </a:xfrm>
          <a:prstGeom prst="bentConnector3">
            <a:avLst>
              <a:gd name="adj1" fmla="val 100357"/>
            </a:avLst>
          </a:prstGeom>
          <a:noFill/>
          <a:ln w="666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71" name="Shape 471"/>
          <p:cNvSpPr txBox="1"/>
          <p:nvPr/>
        </p:nvSpPr>
        <p:spPr>
          <a:xfrm>
            <a:off x="3523112" y="4784182"/>
            <a:ext cx="111921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1563804" y="4085073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cxnSp>
        <p:nvCxnSpPr>
          <p:cNvPr id="473" name="Shape 473"/>
          <p:cNvCxnSpPr/>
          <p:nvPr/>
        </p:nvCxnSpPr>
        <p:spPr>
          <a:xfrm flipH="1">
            <a:off x="1505778" y="2214934"/>
            <a:ext cx="3654000" cy="3479400"/>
          </a:xfrm>
          <a:prstGeom prst="bentConnector3">
            <a:avLst>
              <a:gd name="adj1" fmla="val -398"/>
            </a:avLst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74" name="Shape 474"/>
          <p:cNvSpPr txBox="1"/>
          <p:nvPr/>
        </p:nvSpPr>
        <p:spPr>
          <a:xfrm>
            <a:off x="4137221" y="5325805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cxnSp>
        <p:nvCxnSpPr>
          <p:cNvPr id="475" name="Shape 475"/>
          <p:cNvCxnSpPr>
            <a:endCxn id="459" idx="2"/>
          </p:cNvCxnSpPr>
          <p:nvPr/>
        </p:nvCxnSpPr>
        <p:spPr>
          <a:xfrm rot="10800000" flipH="1">
            <a:off x="1563851" y="2102029"/>
            <a:ext cx="4417200" cy="3935400"/>
          </a:xfrm>
          <a:prstGeom prst="bentConnector2">
            <a:avLst/>
          </a:prstGeom>
          <a:noFill/>
          <a:ln w="666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76" name="Shape 476"/>
          <p:cNvSpPr txBox="1"/>
          <p:nvPr/>
        </p:nvSpPr>
        <p:spPr>
          <a:xfrm>
            <a:off x="4861833" y="5744566"/>
            <a:ext cx="111921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Branch</a:t>
            </a:r>
          </a:p>
        </p:txBody>
      </p:sp>
      <p:pic>
        <p:nvPicPr>
          <p:cNvPr id="478" name="Shape 478" descr="http://images.huffingtonpost.com/2015-07-14-1436902565-6235018-SpongeBob_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508" y="2605318"/>
            <a:ext cx="1271351" cy="105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 descr="http://showbizgeek.com/wp-content/uploads/2013/09/Screen-Shot-2013-09-12-at-13.00.23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3870" y="3793644"/>
            <a:ext cx="904752" cy="1109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Shape 480"/>
          <p:cNvCxnSpPr/>
          <p:nvPr/>
        </p:nvCxnSpPr>
        <p:spPr>
          <a:xfrm rot="5400000">
            <a:off x="2201061" y="2772806"/>
            <a:ext cx="2379899" cy="1081799"/>
          </a:xfrm>
          <a:prstGeom prst="bentConnector2">
            <a:avLst/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81" name="Shape 481"/>
          <p:cNvSpPr txBox="1"/>
          <p:nvPr/>
        </p:nvSpPr>
        <p:spPr>
          <a:xfrm>
            <a:off x="2921699" y="4085073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pic>
        <p:nvPicPr>
          <p:cNvPr id="482" name="Shape 482" descr="http://www.50img.com/wp-content/uploads/2016/04/6358493125468533551700185372_8-kobe-bryant-legacy-reasons-why-kobe-bryant-should-retire.jpg"/>
          <p:cNvPicPr preferRelativeResize="0"/>
          <p:nvPr/>
        </p:nvPicPr>
        <p:blipFill rotWithShape="1">
          <a:blip r:embed="rId7">
            <a:alphaModFix/>
          </a:blip>
          <a:srcRect l="31598" r="27629"/>
          <a:stretch/>
        </p:blipFill>
        <p:spPr>
          <a:xfrm>
            <a:off x="440895" y="5134542"/>
            <a:ext cx="897768" cy="111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Started with Git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Instructor </a:t>
            </a:r>
            <a:r>
              <a:rPr lang="en-US" sz="24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Demo!</a:t>
            </a: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960" y="823408"/>
            <a:ext cx="8559800" cy="5397051"/>
          </a:xfrm>
          <a:prstGeom prst="rect">
            <a:avLst/>
          </a:prstGeom>
          <a:noFill/>
          <a:ln w="9525" cap="flat" cmpd="sng">
            <a:solidFill>
              <a:srgbClr val="D8E2F3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Basic Git Commands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its most basic, these are the five git commands to get started: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clone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add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commit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push 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pull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Basic Git Commands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its most basic, these are the five git commands to get started: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clone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copies an entire repo (to begin).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add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adds a file for inclusion in Git.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commit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notes a change to the local repo.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push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sends changes to hosting service.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pull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downloads freshest version of repo.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</a:p>
        </p:txBody>
      </p:sp>
      <p:sp>
        <p:nvSpPr>
          <p:cNvPr id="516" name="Shape 516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304800" y="914400"/>
            <a:ext cx="8686800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GitHub and the Command Line: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new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GitHub repository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name it whatever you like. Be sure to check the box for “initialize this repository with a README.”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Next,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clone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repo to your local directory.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create an HTML file inside the local directory.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code to GitHub.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a partner in class, and </a:t>
            </a: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fork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their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 to your own GitHub account. Clone this forked repository to your local directory.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Add, Commit, and Push the code back to your forked copy. 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Finally, submit a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request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send your changes to your partner’s repo.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2514600" y="124825"/>
            <a:ext cx="64769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lang="en-US" sz="1800" i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Git Add, Commit, Push </a:t>
            </a:r>
            <a:r>
              <a:rPr lang="en-US" sz="1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Still a Bit Lost? Never Worry!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31" y="966787"/>
            <a:ext cx="4848225" cy="492442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6" name="Shape 526"/>
          <p:cNvSpPr txBox="1"/>
          <p:nvPr/>
        </p:nvSpPr>
        <p:spPr>
          <a:xfrm>
            <a:off x="5257800" y="2514600"/>
            <a:ext cx="37338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Follow this handy Guide!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Practice a few times on your own before our next class.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These are your goals! Stay focused! 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653854"/>
            <a:ext cx="6705599" cy="574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68580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You’re Still Lost… Here’s a (Free) Course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889866"/>
            <a:ext cx="7239000" cy="4834455"/>
          </a:xfrm>
          <a:prstGeom prst="rect">
            <a:avLst/>
          </a:prstGeom>
          <a:noFill/>
          <a:ln w="9525" cap="flat" cmpd="sng">
            <a:solidFill>
              <a:srgbClr val="D8E2F3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34" name="Shape 534"/>
          <p:cNvSpPr/>
          <p:nvPr/>
        </p:nvSpPr>
        <p:spPr>
          <a:xfrm>
            <a:off x="2261618" y="5882662"/>
            <a:ext cx="460901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https://www.codeschool.com/courses/try-git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Homework!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Homework “Due”: This Week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304800" y="914400"/>
            <a:ext cx="8686800" cy="40538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Next Class You Should: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Figure out where the GitHub Repo is for our class.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Re-do the Terminal example from class today.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Re-do the HTML example from class today. 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Watch the Walkthrough Video if you felt a bit lost. 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Review the Git commands we learned and how to use them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Path of Learning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65532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Being A Developer === Lifelong Learning</a:t>
            </a:r>
          </a:p>
        </p:txBody>
      </p:sp>
      <p:pic>
        <p:nvPicPr>
          <p:cNvPr id="116" name="Shape 116" descr="https://lh3.googleusercontent.com/yeJVFao2cDdvy8CfvckPcBOXzryz2mZGImrvVujele__x_XZbvTOD8Mc2vTrK-alsP-sQn2uMGJ_7eYPideiBjbdrTLnvxFIsKsllBtaw-kiSDLhEasB6fsYPMDaYIZWJZ8Grebr7TQ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066800"/>
            <a:ext cx="6934199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 Team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289560" y="762000"/>
            <a:ext cx="8583814" cy="533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Promise: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you put in the time and effort, we will be here to help you </a:t>
            </a:r>
            <a:r>
              <a:rPr lang="en-US" sz="24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100% of the way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goes for everyone working behind the program: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Instructors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TAs 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 Success Team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Career Coaches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Everyone!</a:t>
            </a: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Rutgers -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2197</Words>
  <Application>Microsoft Macintosh PowerPoint</Application>
  <PresentationFormat>On-screen Show (4:3)</PresentationFormat>
  <Paragraphs>475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Noto Sans Symbols</vt:lpstr>
      <vt:lpstr>Rutgers - Theme</vt:lpstr>
      <vt:lpstr>2_Unbranded</vt:lpstr>
      <vt:lpstr>The Zen of Coding</vt:lpstr>
      <vt:lpstr>About Meeeeeeee!</vt:lpstr>
      <vt:lpstr>About Meeeeeeee Cont.</vt:lpstr>
      <vt:lpstr>Meet the rest of Your Instructional Staff…</vt:lpstr>
      <vt:lpstr>About YOU! </vt:lpstr>
      <vt:lpstr>These are your goals! Stay focused! </vt:lpstr>
      <vt:lpstr>The Path of Learning</vt:lpstr>
      <vt:lpstr>Being A Developer === Lifelong Learning</vt:lpstr>
      <vt:lpstr>Support Team</vt:lpstr>
      <vt:lpstr>But Remember…</vt:lpstr>
      <vt:lpstr>On Keys To Success…</vt:lpstr>
      <vt:lpstr>Mindset</vt:lpstr>
      <vt:lpstr>Community Effort A.K.A. Teamwork</vt:lpstr>
      <vt:lpstr>Focus</vt:lpstr>
      <vt:lpstr>Google Fu</vt:lpstr>
      <vt:lpstr>The Path of Learning cont’d.</vt:lpstr>
      <vt:lpstr>Nothing Comes Easy…</vt:lpstr>
      <vt:lpstr>Work Hard</vt:lpstr>
      <vt:lpstr>Advice for the Journey</vt:lpstr>
      <vt:lpstr>Celebrate the Small Victories</vt:lpstr>
      <vt:lpstr>Trust Yourself…When in doubt just ask though </vt:lpstr>
      <vt:lpstr>But remember…</vt:lpstr>
      <vt:lpstr>Course Structure</vt:lpstr>
      <vt:lpstr>Daily Schedule</vt:lpstr>
      <vt:lpstr>Daily Schedule</vt:lpstr>
      <vt:lpstr>Pre-Work</vt:lpstr>
      <vt:lpstr>Software Checklist</vt:lpstr>
      <vt:lpstr>Accounts Checklist</vt:lpstr>
      <vt:lpstr>Self-Check</vt:lpstr>
      <vt:lpstr>On the Modern Web</vt:lpstr>
      <vt:lpstr>Full-Stack Development?</vt:lpstr>
      <vt:lpstr>The “Magic” of YouTube</vt:lpstr>
      <vt:lpstr>Full-Stack Development</vt:lpstr>
      <vt:lpstr>Full-Stack Development</vt:lpstr>
      <vt:lpstr>Full-Stack Development</vt:lpstr>
      <vt:lpstr>Let’s Get Crackin!</vt:lpstr>
      <vt:lpstr>Intro to Console / Terminal</vt:lpstr>
      <vt:lpstr>INSTRUCTOR DEMO</vt:lpstr>
      <vt:lpstr>&gt; YOUR TURN!</vt:lpstr>
      <vt:lpstr>&gt; YOUR TURN!</vt:lpstr>
      <vt:lpstr>Intro to Console</vt:lpstr>
      <vt:lpstr>Hello, HTML</vt:lpstr>
      <vt:lpstr>&lt;title&gt; Intro to HTML &lt;/title&gt;</vt:lpstr>
      <vt:lpstr>&gt; YOUR TURN</vt:lpstr>
      <vt:lpstr>YouTube Video Walkthrough!</vt:lpstr>
      <vt:lpstr>&lt;title&gt; Intro to HTML &lt;/title&gt;</vt:lpstr>
      <vt:lpstr>LUNCH (40 Mins)</vt:lpstr>
      <vt:lpstr>What / Why Git?</vt:lpstr>
      <vt:lpstr>Collaborative Coding</vt:lpstr>
      <vt:lpstr>Version Control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Homework!</vt:lpstr>
      <vt:lpstr>Homework “Due”: This Week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Zen of Coding</dc:title>
  <cp:lastModifiedBy>Franklin Dawes</cp:lastModifiedBy>
  <cp:revision>5</cp:revision>
  <dcterms:modified xsi:type="dcterms:W3CDTF">2018-06-04T14:18:49Z</dcterms:modified>
</cp:coreProperties>
</file>